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000FF"/>
    <a:srgbClr val="CC0099"/>
    <a:srgbClr val="20EC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2012-2013гг.</c:v>
                </c:pt>
                <c:pt idx="1">
                  <c:v>2013- 2014гг.</c:v>
                </c:pt>
                <c:pt idx="2">
                  <c:v>2014-2015гг.</c:v>
                </c:pt>
                <c:pt idx="3">
                  <c:v>2014-2015гг.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2012-2013гг.</c:v>
                </c:pt>
                <c:pt idx="1">
                  <c:v>2013- 2014гг.</c:v>
                </c:pt>
                <c:pt idx="2">
                  <c:v>2014-2015гг.</c:v>
                </c:pt>
                <c:pt idx="3">
                  <c:v>2014-2015гг.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2012-2013гг.</c:v>
                </c:pt>
                <c:pt idx="1">
                  <c:v>2013- 2014гг.</c:v>
                </c:pt>
                <c:pt idx="2">
                  <c:v>2014-2015гг.</c:v>
                </c:pt>
                <c:pt idx="3">
                  <c:v>2014-2015гг.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axId val="26739072"/>
        <c:axId val="26740608"/>
      </c:barChart>
      <c:catAx>
        <c:axId val="26739072"/>
        <c:scaling>
          <c:orientation val="minMax"/>
        </c:scaling>
        <c:axPos val="b"/>
        <c:tickLblPos val="nextTo"/>
        <c:crossAx val="26740608"/>
        <c:crosses val="autoZero"/>
        <c:auto val="1"/>
        <c:lblAlgn val="ctr"/>
        <c:lblOffset val="100"/>
      </c:catAx>
      <c:valAx>
        <c:axId val="26740608"/>
        <c:scaling>
          <c:orientation val="minMax"/>
        </c:scaling>
        <c:axPos val="l"/>
        <c:majorGridlines/>
        <c:numFmt formatCode="General" sourceLinked="1"/>
        <c:tickLblPos val="nextTo"/>
        <c:crossAx val="2673907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027C-F176-4BA0-B311-6F2D0A416B75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232-0497-41DE-923E-A70240FB84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027C-F176-4BA0-B311-6F2D0A416B75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232-0497-41DE-923E-A70240FB84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027C-F176-4BA0-B311-6F2D0A416B75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232-0497-41DE-923E-A70240FB84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027C-F176-4BA0-B311-6F2D0A416B75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232-0497-41DE-923E-A70240FB84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027C-F176-4BA0-B311-6F2D0A416B75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232-0497-41DE-923E-A70240FB84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027C-F176-4BA0-B311-6F2D0A416B75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232-0497-41DE-923E-A70240FB84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027C-F176-4BA0-B311-6F2D0A416B75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232-0497-41DE-923E-A70240FB84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027C-F176-4BA0-B311-6F2D0A416B75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232-0497-41DE-923E-A70240FB84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027C-F176-4BA0-B311-6F2D0A416B75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232-0497-41DE-923E-A70240FB84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027C-F176-4BA0-B311-6F2D0A416B75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232-0497-41DE-923E-A70240FB84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027C-F176-4BA0-B311-6F2D0A416B75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232-0497-41DE-923E-A70240FB84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027C-F176-4BA0-B311-6F2D0A416B75}" type="datetimeFigureOut">
              <a:rPr lang="ru-RU" smtClean="0"/>
              <a:pPr/>
              <a:t>26.08.2016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8B232-0497-41DE-923E-A70240FB84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.doc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.doc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_________Microsoft_Office_Word_97_-_20032.doc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5832647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МБДОУ детский сад «Берёзка»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3600" b="1" i="1" dirty="0" smtClean="0">
                <a:solidFill>
                  <a:srgbClr val="CC0099"/>
                </a:solidFill>
              </a:rPr>
              <a:t>«Использование технологии дизайна в работе над формированием у детей целостной картины мира»</a:t>
            </a:r>
            <a:br>
              <a:rPr lang="ru-RU" sz="3600" b="1" i="1" dirty="0" smtClean="0">
                <a:solidFill>
                  <a:srgbClr val="CC0099"/>
                </a:solidFill>
              </a:rPr>
            </a:br>
            <a:r>
              <a:rPr lang="ru-RU" sz="3600" b="1" i="1" dirty="0" smtClean="0">
                <a:solidFill>
                  <a:srgbClr val="CC0099"/>
                </a:solidFill>
              </a:rPr>
              <a:t>(из опыта работы)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b="1" dirty="0">
                <a:solidFill>
                  <a:srgbClr val="002060"/>
                </a:solidFill>
              </a:rPr>
              <a:t/>
            </a: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                                                            Подготовила: Жирнова О.Н.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237312"/>
            <a:ext cx="7376864" cy="144016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Users\1\Desktop\0_752ee_7847c47b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C:\Users\1\Desktop\56700_preview_DSCN3289.jpeg"/>
          <p:cNvPicPr/>
          <p:nvPr/>
        </p:nvPicPr>
        <p:blipFill>
          <a:blip r:embed="rId3" cstate="print"/>
          <a:srcRect l="23308" r="20677"/>
          <a:stretch>
            <a:fillRect/>
          </a:stretch>
        </p:blipFill>
        <p:spPr bwMode="auto">
          <a:xfrm>
            <a:off x="395536" y="260648"/>
            <a:ext cx="4886077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1\Desktop\56703_preview_DSCN3329.jpeg"/>
          <p:cNvPicPr/>
          <p:nvPr/>
        </p:nvPicPr>
        <p:blipFill>
          <a:blip r:embed="rId4" cstate="print"/>
          <a:srcRect r="25188"/>
          <a:stretch>
            <a:fillRect/>
          </a:stretch>
        </p:blipFill>
        <p:spPr bwMode="auto">
          <a:xfrm>
            <a:off x="1835696" y="548680"/>
            <a:ext cx="626469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E:\DSCN33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052736"/>
            <a:ext cx="4824536" cy="55446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66825166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фото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628800"/>
            <a:ext cx="5112568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Блок-схема: решение 6"/>
          <p:cNvSpPr/>
          <p:nvPr/>
        </p:nvSpPr>
        <p:spPr>
          <a:xfrm>
            <a:off x="539552" y="260648"/>
            <a:ext cx="8136904" cy="1188712"/>
          </a:xfrm>
          <a:prstGeom prst="flowChartDecision">
            <a:avLst/>
          </a:prstGeom>
          <a:solidFill>
            <a:srgbClr val="20EC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Развивающие игры: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DSCN25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700808"/>
            <a:ext cx="5400600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фото 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1484784"/>
            <a:ext cx="3785040" cy="493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106" name="Picture 2" descr="C:\Users\1\Desktop\DSCN44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5" y="1484785"/>
            <a:ext cx="4824536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107" name="Picture 3" descr="C:\Users\1\Desktop\DSCN45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5" y="1628801"/>
            <a:ext cx="6552728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108" name="Picture 4" descr="C:\Users\1\Desktop\DSCN45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7" y="1700809"/>
            <a:ext cx="7776864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esktop\a80b74c92498c0a939cbae43617123b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25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476673"/>
            <a:ext cx="4104456" cy="2808312"/>
          </a:xfrm>
          <a:prstGeom prst="rect">
            <a:avLst/>
          </a:prstGeom>
        </p:spPr>
      </p:pic>
      <p:pic>
        <p:nvPicPr>
          <p:cNvPr id="24579" name="Picture 3" descr="C:\Users\1\Desktop\79_w800_h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76673"/>
            <a:ext cx="4176464" cy="295232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esktop\0_752ee_7847c47b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332656"/>
            <a:ext cx="4824536" cy="1080120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bg2">
                    <a:lumMod val="10000"/>
                  </a:schemeClr>
                </a:solidFill>
              </a:rPr>
              <a:t>Занятия</a:t>
            </a:r>
            <a:endParaRPr lang="ru-RU"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539552" y="620688"/>
            <a:ext cx="1451600" cy="1728192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7308304" y="548680"/>
            <a:ext cx="1379592" cy="1872208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Лента лицом вверх 7"/>
          <p:cNvSpPr/>
          <p:nvPr/>
        </p:nvSpPr>
        <p:spPr>
          <a:xfrm>
            <a:off x="395536" y="2348880"/>
            <a:ext cx="3816424" cy="972688"/>
          </a:xfrm>
          <a:prstGeom prst="ribbon2">
            <a:avLst/>
          </a:prstGeom>
          <a:solidFill>
            <a:srgbClr val="20EC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Теоретические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Лента лицом вверх 9"/>
          <p:cNvSpPr/>
          <p:nvPr/>
        </p:nvSpPr>
        <p:spPr>
          <a:xfrm>
            <a:off x="4860032" y="2492896"/>
            <a:ext cx="3672408" cy="864096"/>
          </a:xfrm>
          <a:prstGeom prst="ribbon2">
            <a:avLst/>
          </a:prstGeom>
          <a:solidFill>
            <a:srgbClr val="20EC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Практические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323528" y="3861048"/>
            <a:ext cx="3816424" cy="2664296"/>
          </a:xfrm>
          <a:prstGeom prst="frame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амка 11"/>
          <p:cNvSpPr/>
          <p:nvPr/>
        </p:nvSpPr>
        <p:spPr>
          <a:xfrm>
            <a:off x="4788024" y="3861048"/>
            <a:ext cx="3960440" cy="2664296"/>
          </a:xfrm>
          <a:prstGeom prst="frame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Содержимое 13" descr="фото 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149080"/>
            <a:ext cx="3312368" cy="2160240"/>
          </a:xfrm>
          <a:prstGeom prst="rect">
            <a:avLst/>
          </a:prstGeom>
        </p:spPr>
      </p:pic>
      <p:pic>
        <p:nvPicPr>
          <p:cNvPr id="15" name="Рисунок 14" descr="фото 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149080"/>
            <a:ext cx="3528392" cy="216024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1\Desktop\т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990033"/>
                </a:solidFill>
              </a:rPr>
              <a:t>Работы детей</a:t>
            </a:r>
            <a:endParaRPr lang="ru-RU" dirty="0">
              <a:solidFill>
                <a:srgbClr val="990033"/>
              </a:solidFill>
            </a:endParaRPr>
          </a:p>
        </p:txBody>
      </p:sp>
      <p:pic>
        <p:nvPicPr>
          <p:cNvPr id="5" name="Рисунок 4" descr="C:\Users\1\Desktop\51998_preview_DSCN3442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25922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Users\1\Desktop\Оля\100NIKON\DSCN297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556792"/>
            <a:ext cx="2520280" cy="4464496"/>
          </a:xfrm>
          <a:prstGeom prst="rect">
            <a:avLst/>
          </a:prstGeom>
          <a:noFill/>
        </p:spPr>
      </p:pic>
      <p:pic>
        <p:nvPicPr>
          <p:cNvPr id="6" name="Рисунок 5" descr="E:\DCIM\100NIKON\DSCN3649.JPG"/>
          <p:cNvPicPr/>
          <p:nvPr/>
        </p:nvPicPr>
        <p:blipFill>
          <a:blip r:embed="rId5" cstate="print"/>
          <a:srcRect l="21928" r="2177"/>
          <a:stretch>
            <a:fillRect/>
          </a:stretch>
        </p:blipFill>
        <p:spPr bwMode="auto">
          <a:xfrm>
            <a:off x="6228184" y="1484784"/>
            <a:ext cx="2592288" cy="4680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1\Desktop\0_752ee_7847c47b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u="sng" dirty="0" smtClean="0">
                <a:solidFill>
                  <a:srgbClr val="FF0000"/>
                </a:solidFill>
              </a:rPr>
              <a:t>Новые методы и технологии</a:t>
            </a:r>
            <a:endParaRPr lang="ru-RU" sz="4800" u="sng" dirty="0">
              <a:solidFill>
                <a:srgbClr val="FF0000"/>
              </a:solidFill>
            </a:endParaRPr>
          </a:p>
        </p:txBody>
      </p:sp>
      <p:sp>
        <p:nvSpPr>
          <p:cNvPr id="5" name="Блок-схема: типовой процесс 4"/>
          <p:cNvSpPr/>
          <p:nvPr/>
        </p:nvSpPr>
        <p:spPr>
          <a:xfrm>
            <a:off x="395536" y="1484784"/>
            <a:ext cx="3290664" cy="1872208"/>
          </a:xfrm>
          <a:prstGeom prst="flowChartPredefined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err="1" smtClean="0"/>
              <a:t>Римейка</a:t>
            </a:r>
            <a:endParaRPr lang="ru-RU" sz="4000" dirty="0"/>
          </a:p>
        </p:txBody>
      </p:sp>
      <p:sp>
        <p:nvSpPr>
          <p:cNvPr id="6" name="Блок-схема: типовой процесс 5"/>
          <p:cNvSpPr/>
          <p:nvPr/>
        </p:nvSpPr>
        <p:spPr>
          <a:xfrm>
            <a:off x="5220072" y="1556792"/>
            <a:ext cx="3456384" cy="1728192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err="1" smtClean="0"/>
              <a:t>Изонить</a:t>
            </a:r>
            <a:endParaRPr lang="ru-RU" sz="4000" dirty="0"/>
          </a:p>
        </p:txBody>
      </p:sp>
      <p:sp>
        <p:nvSpPr>
          <p:cNvPr id="7" name="Блок-схема: типовой процесс 6"/>
          <p:cNvSpPr/>
          <p:nvPr/>
        </p:nvSpPr>
        <p:spPr>
          <a:xfrm>
            <a:off x="539552" y="4293096"/>
            <a:ext cx="3096344" cy="1944216"/>
          </a:xfrm>
          <a:prstGeom prst="flowChartPredefined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err="1" smtClean="0"/>
              <a:t>Декупаж</a:t>
            </a:r>
            <a:endParaRPr lang="ru-RU" sz="4000" dirty="0"/>
          </a:p>
        </p:txBody>
      </p:sp>
      <p:sp>
        <p:nvSpPr>
          <p:cNvPr id="8" name="Блок-схема: типовой процесс 7"/>
          <p:cNvSpPr/>
          <p:nvPr/>
        </p:nvSpPr>
        <p:spPr>
          <a:xfrm>
            <a:off x="5220072" y="4293096"/>
            <a:ext cx="3528392" cy="1944216"/>
          </a:xfrm>
          <a:prstGeom prst="flowChartPredefined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Пластилинография</a:t>
            </a:r>
            <a:endParaRPr lang="ru-RU" sz="2400" dirty="0"/>
          </a:p>
        </p:txBody>
      </p:sp>
      <p:pic>
        <p:nvPicPr>
          <p:cNvPr id="10" name="Содержимое 4" descr="ре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1484784"/>
            <a:ext cx="3312367" cy="2016224"/>
          </a:xfrm>
          <a:prstGeom prst="rect">
            <a:avLst/>
          </a:prstGeom>
        </p:spPr>
      </p:pic>
      <p:pic>
        <p:nvPicPr>
          <p:cNvPr id="11" name="Рисунок 10" descr="DSCN32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556792"/>
            <a:ext cx="3456384" cy="2016224"/>
          </a:xfrm>
          <a:prstGeom prst="rect">
            <a:avLst/>
          </a:prstGeom>
        </p:spPr>
      </p:pic>
      <p:pic>
        <p:nvPicPr>
          <p:cNvPr id="12" name="Рисунок 11" descr="фото 1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077072"/>
            <a:ext cx="3312368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1" name="Picture 1" descr="C:\Users\1\Desktop\133d0770cd0a3c0e6705f4cf29be0fae.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4293096"/>
            <a:ext cx="3528392" cy="1974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3999" cy="6858000"/>
        </p:xfrm>
        <a:graphic>
          <a:graphicData uri="http://schemas.openxmlformats.org/presentationml/2006/ole">
            <p:oleObj spid="_x0000_s29698" name="Document" r:id="rId3" imgW="6142595" imgH="6266010" progId="Word.Document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rgbClr val="7030A0"/>
                </a:solidFill>
              </a:rPr>
              <a:t>Работа с родителями</a:t>
            </a:r>
            <a:endParaRPr lang="ru-RU" b="1" i="1" u="sng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фото 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3" y="1556792"/>
            <a:ext cx="3096343" cy="4392488"/>
          </a:xfrm>
          <a:prstGeom prst="rect">
            <a:avLst/>
          </a:prstGeom>
        </p:spPr>
      </p:pic>
      <p:pic>
        <p:nvPicPr>
          <p:cNvPr id="6" name="Рисунок 5" descr="фото 1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556792"/>
            <a:ext cx="3816424" cy="4752528"/>
          </a:xfrm>
          <a:prstGeom prst="rect">
            <a:avLst/>
          </a:prstGeom>
        </p:spPr>
      </p:pic>
      <p:pic>
        <p:nvPicPr>
          <p:cNvPr id="8" name="Содержимое 12" descr="DSCN35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1600200"/>
            <a:ext cx="5112568" cy="4781128"/>
          </a:xfrm>
          <a:prstGeom prst="rect">
            <a:avLst/>
          </a:prstGeom>
        </p:spPr>
      </p:pic>
      <p:pic>
        <p:nvPicPr>
          <p:cNvPr id="29699" name="Picture 3" descr="F:\DCIM\103NIKON\DSCN46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1628800"/>
            <a:ext cx="5112568" cy="48245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C:\Users\1\Desktop\i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rgbClr val="C00000"/>
                </a:solidFill>
              </a:rPr>
              <a:t>Результативность опыта</a:t>
            </a:r>
            <a:endParaRPr lang="ru-RU" u="sng" dirty="0">
              <a:solidFill>
                <a:srgbClr val="C00000"/>
              </a:solidFill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Наши достижения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345006-027-028-se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1340768"/>
            <a:ext cx="2520280" cy="2592288"/>
          </a:xfrm>
          <a:prstGeom prst="rect">
            <a:avLst/>
          </a:prstGeom>
        </p:spPr>
      </p:pic>
      <p:pic>
        <p:nvPicPr>
          <p:cNvPr id="6" name="Рисунок 5" descr="грамот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340768"/>
            <a:ext cx="2808312" cy="2592288"/>
          </a:xfrm>
          <a:prstGeom prst="rect">
            <a:avLst/>
          </a:prstGeom>
        </p:spPr>
      </p:pic>
      <p:pic>
        <p:nvPicPr>
          <p:cNvPr id="30723" name="Рисунок 1" descr="http://www.maam.ru/diploms/509629-034-035-sert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340768"/>
            <a:ext cx="280831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1" descr="http://www.maam.ru/diploms/498324-015-035-se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9" y="4077072"/>
            <a:ext cx="237626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C:\Users\1\Desktop\Оля\дипло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077072"/>
            <a:ext cx="2808312" cy="252028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C:\Users\1\Desktop\Фон-с-капелькам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Кружок»</a:t>
            </a:r>
            <a:r>
              <a:rPr lang="ru-RU" b="1" dirty="0" err="1" smtClean="0">
                <a:solidFill>
                  <a:srgbClr val="FF0000"/>
                </a:solidFill>
              </a:rPr>
              <a:t>Мастерилка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C:\Users\1\Desktop\56704_preview_DSCN3360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5" y="1412776"/>
            <a:ext cx="460851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35574_preview_DSCN2520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0" y="2714624"/>
            <a:ext cx="4912940" cy="352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C:\Users\1\Desktop\35564_preview_DSCN2373.jpe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068960"/>
            <a:ext cx="4176464" cy="345638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http://www.zastavki.com/pictures/2560x1600/2010/Creative_Wallpaper_Wild_flowers_025422_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539552" y="332656"/>
            <a:ext cx="8280920" cy="3528392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solidFill>
                  <a:srgbClr val="7030A0"/>
                </a:solidFill>
              </a:rPr>
              <a:t>Цель детского дизайна:</a:t>
            </a:r>
          </a:p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воспитание человека пытливого, неравнодушного к окружающему миру.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C:\Users\1\Desktop\25855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Педагогический проект:</a:t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b="1" dirty="0" smtClean="0">
                <a:solidFill>
                  <a:srgbClr val="0000FF"/>
                </a:solidFill>
              </a:rPr>
              <a:t>«Мир на кончиках пальцев»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32772" name="Picture 4" descr="C:\Users\1\Desktop\DSCN43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2816"/>
            <a:ext cx="4032448" cy="4464496"/>
          </a:xfrm>
          <a:prstGeom prst="rect">
            <a:avLst/>
          </a:prstGeom>
          <a:noFill/>
        </p:spPr>
      </p:pic>
      <p:pic>
        <p:nvPicPr>
          <p:cNvPr id="32773" name="Picture 5" descr="C:\Users\1\Desktop\DSCN4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700808"/>
            <a:ext cx="4032448" cy="453650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3794" name="Document" r:id="rId3" imgW="5098187" imgH="3962653" progId="Word.Document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На сайте детского сада…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5" name="Рисунок 4" descr="DSCN34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412776"/>
            <a:ext cx="3672408" cy="2520280"/>
          </a:xfrm>
          <a:prstGeom prst="rect">
            <a:avLst/>
          </a:prstGeom>
        </p:spPr>
      </p:pic>
      <p:pic>
        <p:nvPicPr>
          <p:cNvPr id="6" name="Рисунок 5" descr="мод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1340768"/>
            <a:ext cx="4032447" cy="2592288"/>
          </a:xfrm>
          <a:prstGeom prst="rect">
            <a:avLst/>
          </a:prstGeom>
        </p:spPr>
      </p:pic>
      <p:pic>
        <p:nvPicPr>
          <p:cNvPr id="33795" name="Picture 3" descr="F:\DSC023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3789040"/>
            <a:ext cx="4392488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3999" cy="6858000"/>
        </p:xfrm>
        <a:graphic>
          <a:graphicData uri="http://schemas.openxmlformats.org/presentationml/2006/ole">
            <p:oleObj spid="_x0000_s34818" name="Document" r:id="rId3" imgW="6142595" imgH="6266010" progId="Word.Document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Авторские игры:</a:t>
            </a:r>
            <a:endParaRPr lang="ru-RU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Багетная рамка 4"/>
          <p:cNvSpPr/>
          <p:nvPr/>
        </p:nvSpPr>
        <p:spPr>
          <a:xfrm>
            <a:off x="467544" y="1484784"/>
            <a:ext cx="3528392" cy="2376264"/>
          </a:xfrm>
          <a:prstGeom prst="beve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FF"/>
                </a:solidFill>
              </a:rPr>
              <a:t>Часть чего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5148064" y="1484784"/>
            <a:ext cx="3384376" cy="2448272"/>
          </a:xfrm>
          <a:prstGeom prst="bevel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00FF"/>
                </a:solidFill>
              </a:rPr>
              <a:t>Мы юные дизайнеры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467544" y="4221088"/>
            <a:ext cx="3456384" cy="2376264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00FF"/>
                </a:solidFill>
              </a:rPr>
              <a:t>Волшебная </a:t>
            </a:r>
            <a:r>
              <a:rPr lang="ru-RU" sz="2800" dirty="0" err="1" smtClean="0">
                <a:solidFill>
                  <a:srgbClr val="0000FF"/>
                </a:solidFill>
              </a:rPr>
              <a:t>гусеничка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5004048" y="4293096"/>
            <a:ext cx="3672408" cy="2266552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00FF"/>
                </a:solidFill>
              </a:rPr>
              <a:t>Матрешки</a:t>
            </a: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9" name="Рисунок 8" descr="DSCN32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484784"/>
            <a:ext cx="3744416" cy="2520280"/>
          </a:xfrm>
          <a:prstGeom prst="rect">
            <a:avLst/>
          </a:prstGeom>
        </p:spPr>
      </p:pic>
      <p:pic>
        <p:nvPicPr>
          <p:cNvPr id="10" name="Рисунок 9" descr="фото 5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484784"/>
            <a:ext cx="3672408" cy="2520280"/>
          </a:xfrm>
          <a:prstGeom prst="rect">
            <a:avLst/>
          </a:prstGeom>
        </p:spPr>
      </p:pic>
      <p:pic>
        <p:nvPicPr>
          <p:cNvPr id="34819" name="Picture 3" descr="C:\Users\1\Desktop\DSCN42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5" y="4149080"/>
            <a:ext cx="3672408" cy="2448271"/>
          </a:xfrm>
          <a:prstGeom prst="rect">
            <a:avLst/>
          </a:prstGeom>
          <a:noFill/>
        </p:spPr>
      </p:pic>
      <p:pic>
        <p:nvPicPr>
          <p:cNvPr id="34820" name="Picture 4" descr="C:\Users\1\Desktop\DSCN41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4221089"/>
            <a:ext cx="3816423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:\Users\1\Desktop\tvorchestvo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002060"/>
                </a:solidFill>
              </a:rPr>
              <a:t>Конкурс «Воспитатель года»</a:t>
            </a:r>
            <a:endParaRPr lang="ru-RU" b="1" u="sng" dirty="0">
              <a:solidFill>
                <a:srgbClr val="002060"/>
              </a:solidFill>
            </a:endParaRPr>
          </a:p>
        </p:txBody>
      </p:sp>
      <p:pic>
        <p:nvPicPr>
          <p:cNvPr id="35843" name="Picture 3" descr="C:\Users\1\Desktop\DSCN369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12776"/>
            <a:ext cx="7704856" cy="50405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1\Desktop\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фото 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7" y="1124744"/>
            <a:ext cx="7128793" cy="49685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75656" y="5949280"/>
            <a:ext cx="6264696" cy="9087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3999" cy="6858000"/>
        </p:xfrm>
        <a:graphic>
          <a:graphicData uri="http://schemas.openxmlformats.org/presentationml/2006/ole">
            <p:oleObj spid="_x0000_s2050" name="Document" r:id="rId3" imgW="6142595" imgH="3861489" progId="Word.Document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Задачи: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 Обучение детей элементам дизайн – деятельности;</a:t>
            </a:r>
            <a:b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 Развитие эстетического восприятия мира, природы, художественного творчества взрослых и детей;</a:t>
            </a:r>
            <a:b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 Развитие воображения детей, поддерживая проявления их фантазии, смелости в изложении собственных замыслов;</a:t>
            </a:r>
            <a:b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*Формирование навыков детей в работе с разнообразными материалами;</a:t>
            </a:r>
            <a:b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 Повышение уровня компетентности родителей в вопросах развития творческих способностей дошкольников, через дизайн – деятельность.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esktop\2a68f40582dc0f674541b06a756b5b8f-300x225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Выноска со стрелкой вправо 4"/>
          <p:cNvSpPr/>
          <p:nvPr/>
        </p:nvSpPr>
        <p:spPr>
          <a:xfrm>
            <a:off x="251520" y="2420888"/>
            <a:ext cx="3960440" cy="3960440"/>
          </a:xfrm>
          <a:prstGeom prst="rightArrow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Предусматривает интегрированные занятия по художественному творчеству.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6" name="Выноска со стрелкой влево 5"/>
          <p:cNvSpPr/>
          <p:nvPr/>
        </p:nvSpPr>
        <p:spPr>
          <a:xfrm>
            <a:off x="4932040" y="2564904"/>
            <a:ext cx="3650704" cy="3960440"/>
          </a:xfrm>
          <a:prstGeom prst="leftArrow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Которые направлены на развитие художественного восприятия и развития творческих способностей детей.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8" name="Document" r:id="rId3" imgW="6123402" imgH="4448669" progId="Word.Document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556792"/>
            <a:ext cx="8136904" cy="12024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Развивающая предметно – пространственная среда: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Рисунок 5" descr="DSCN32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924944"/>
            <a:ext cx="3960440" cy="3672408"/>
          </a:xfrm>
          <a:prstGeom prst="rect">
            <a:avLst/>
          </a:prstGeom>
        </p:spPr>
      </p:pic>
      <p:pic>
        <p:nvPicPr>
          <p:cNvPr id="7" name="Рисунок 6" descr="фото встав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2924944"/>
            <a:ext cx="4752528" cy="3744415"/>
          </a:xfrm>
          <a:prstGeom prst="rect">
            <a:avLst/>
          </a:prstGeom>
        </p:spPr>
      </p:pic>
      <p:pic>
        <p:nvPicPr>
          <p:cNvPr id="8" name="Рисунок 7" descr="DSCN32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2924944"/>
            <a:ext cx="5256584" cy="3933056"/>
          </a:xfrm>
          <a:prstGeom prst="rect">
            <a:avLst/>
          </a:prstGeom>
        </p:spPr>
      </p:pic>
      <p:pic>
        <p:nvPicPr>
          <p:cNvPr id="10" name="Рисунок 9" descr="DSCN327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2924944"/>
            <a:ext cx="5040560" cy="3744416"/>
          </a:xfrm>
          <a:prstGeom prst="rect">
            <a:avLst/>
          </a:prstGeom>
        </p:spPr>
      </p:pic>
      <p:pic>
        <p:nvPicPr>
          <p:cNvPr id="11" name="Рисунок 10" descr="мне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2780928"/>
            <a:ext cx="8784976" cy="407707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42717611_1aavvdntltmlt5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Литература: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Бепрзымян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348880"/>
            <a:ext cx="3168352" cy="2857500"/>
          </a:xfrm>
          <a:prstGeom prst="rect">
            <a:avLst/>
          </a:prstGeom>
        </p:spPr>
      </p:pic>
      <p:pic>
        <p:nvPicPr>
          <p:cNvPr id="6" name="Рисунок 5" descr="3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348880"/>
            <a:ext cx="3312368" cy="288798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46" name="Document" r:id="rId3" imgW="6142595" imgH="4741719" progId="Word.Document.8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99"/>
                </a:solidFill>
              </a:rPr>
              <a:t>Информационно- компьютерные технологии:</a:t>
            </a:r>
            <a:endParaRPr lang="ru-RU" dirty="0">
              <a:solidFill>
                <a:srgbClr val="CC0099"/>
              </a:solidFill>
            </a:endParaRPr>
          </a:p>
        </p:txBody>
      </p:sp>
      <p:pic>
        <p:nvPicPr>
          <p:cNvPr id="5" name="Содержимое 8" descr="фото 5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4839" y="1484784"/>
            <a:ext cx="3734321" cy="4752528"/>
          </a:xfrm>
          <a:prstGeom prst="rect">
            <a:avLst/>
          </a:prstGeom>
        </p:spPr>
      </p:pic>
      <p:pic>
        <p:nvPicPr>
          <p:cNvPr id="6" name="Рисунок 5" descr="фото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212976"/>
            <a:ext cx="2592288" cy="3384376"/>
          </a:xfrm>
          <a:prstGeom prst="rect">
            <a:avLst/>
          </a:prstGeom>
        </p:spPr>
      </p:pic>
      <p:pic>
        <p:nvPicPr>
          <p:cNvPr id="7" name="Рисунок 6" descr="фото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3284984"/>
            <a:ext cx="2736304" cy="338437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15884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На занятиях по художественному творчеству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7171" name="Picture 3" descr="C:\Users\1\Desktop\Оля\101NIKON\DSCN2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00808"/>
            <a:ext cx="7128792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3" name="Picture 5" descr="C:\Users\1\Desktop\51995_preview_DSCN325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700808"/>
            <a:ext cx="7704856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 descr="C:\Users\1\Desktop\56702_preview_DSCN332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700808"/>
            <a:ext cx="7704856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5" name="Picture 7" descr="C:\Users\1\Desktop\56701_preview_DSCN332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700808"/>
            <a:ext cx="7776864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6" name="Picture 8" descr="C:\Users\1\Desktop\35568_preview_DSCN2623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1700808"/>
            <a:ext cx="7776864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7" name="Picture 9" descr="C:\Users\1\Desktop\56704_preview_DSCN3360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1700808"/>
            <a:ext cx="7776864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8" name="Picture 10" descr="E:\DSCN37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1628800"/>
            <a:ext cx="7560840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1\Desktop\68650_preview_DSCN3771.jpe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6" y="1556792"/>
            <a:ext cx="7560840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Содержимое 4" descr="фото 6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7544" y="1484784"/>
            <a:ext cx="8352928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15884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C00000"/>
                </a:solidFill>
              </a:rPr>
              <a:t>Предварительная работа:</a:t>
            </a:r>
            <a:endParaRPr lang="ru-RU" b="1" u="sng" dirty="0">
              <a:solidFill>
                <a:srgbClr val="C00000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467544" y="1484784"/>
            <a:ext cx="2808312" cy="187220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Экскурсии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8196" name="Picture 4" descr="E:\DSCN3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2880320" cy="1944216"/>
          </a:xfrm>
          <a:prstGeom prst="rect">
            <a:avLst/>
          </a:prstGeom>
          <a:noFill/>
        </p:spPr>
      </p:pic>
      <p:sp>
        <p:nvSpPr>
          <p:cNvPr id="8" name="Блок-схема: процесс 7"/>
          <p:cNvSpPr/>
          <p:nvPr/>
        </p:nvSpPr>
        <p:spPr>
          <a:xfrm>
            <a:off x="5292080" y="1484784"/>
            <a:ext cx="3240360" cy="1872208"/>
          </a:xfrm>
          <a:prstGeom prst="flowChartProcess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Экскурсии в библиотеку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197" name="Picture 5" descr="H:\Александр\Фотографии\Новая папка (2)\100NIKON\DSCN11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484784"/>
            <a:ext cx="3456384" cy="1872208"/>
          </a:xfrm>
          <a:prstGeom prst="rect">
            <a:avLst/>
          </a:prstGeom>
          <a:noFill/>
        </p:spPr>
      </p:pic>
      <p:sp>
        <p:nvSpPr>
          <p:cNvPr id="10" name="Блок-схема: процесс 9"/>
          <p:cNvSpPr/>
          <p:nvPr/>
        </p:nvSpPr>
        <p:spPr>
          <a:xfrm>
            <a:off x="467544" y="4005064"/>
            <a:ext cx="2808312" cy="2016224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Экскурсия в музей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8198" name="Picture 6" descr="H:\Александр\Фотографии\Новая папка (2)\100NIKON\DSCN11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05064"/>
            <a:ext cx="2952328" cy="208823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788024" y="4149080"/>
            <a:ext cx="3888432" cy="20162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Беседы</a:t>
            </a:r>
            <a:endParaRPr lang="ru-RU" sz="3600" dirty="0"/>
          </a:p>
        </p:txBody>
      </p:sp>
      <p:pic>
        <p:nvPicPr>
          <p:cNvPr id="8199" name="Picture 7" descr="C:\Users\1\Desktop\68648_preview_DSCN3764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077072"/>
            <a:ext cx="3888431" cy="208823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122</Words>
  <Application>Microsoft Office PowerPoint</Application>
  <PresentationFormat>Экран (4:3)</PresentationFormat>
  <Paragraphs>39</Paragraphs>
  <Slides>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Document</vt:lpstr>
      <vt:lpstr>МБДОУ детский сад «Берёзка»     «Использование технологии дизайна в работе над формированием у детей целостной картины мира» (из опыта работы)                                                                Подготовила: Жирнова О.Н.  </vt:lpstr>
      <vt:lpstr>Слайд 2</vt:lpstr>
      <vt:lpstr>Задачи: * Обучение детей элементам дизайн – деятельности;  * Развитие эстетического восприятия мира, природы, художественного творчества взрослых и детей;  * Развитие воображения детей, поддерживая проявления их фантазии, смелости в изложении собственных замыслов;  *Формирование навыков детей в работе с разнообразными материалами;  * Повышение уровня компетентности родителей в вопросах развития творческих способностей дошкольников, через дизайн – деятельность.  </vt:lpstr>
      <vt:lpstr>Слайд 4</vt:lpstr>
      <vt:lpstr>Слайд 5</vt:lpstr>
      <vt:lpstr>Литература:</vt:lpstr>
      <vt:lpstr>Информационно- компьютерные технологии:</vt:lpstr>
      <vt:lpstr>На занятиях по художественному творчеству</vt:lpstr>
      <vt:lpstr>Предварительная работа:</vt:lpstr>
      <vt:lpstr>Слайд 10</vt:lpstr>
      <vt:lpstr>Слайд 11</vt:lpstr>
      <vt:lpstr>Слайд 12</vt:lpstr>
      <vt:lpstr>Слайд 13</vt:lpstr>
      <vt:lpstr>Работы детей</vt:lpstr>
      <vt:lpstr>Новые методы и технологии</vt:lpstr>
      <vt:lpstr>Работа с родителями</vt:lpstr>
      <vt:lpstr>Результативность опыта</vt:lpstr>
      <vt:lpstr>Наши достижения</vt:lpstr>
      <vt:lpstr>Кружок»Мастерилка»</vt:lpstr>
      <vt:lpstr>Педагогический проект:  «Мир на кончиках пальцев»</vt:lpstr>
      <vt:lpstr>На сайте детского сада…</vt:lpstr>
      <vt:lpstr>Авторские игры:</vt:lpstr>
      <vt:lpstr>Конкурс «Воспитатель года»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детский сад «Берёзка»     «Использование технологии дизайна в работе над формированием у детей целостной картины мира» (из опыта работы)                                                                Подготовила: Жирнова О.Н.</dc:title>
  <dc:creator>1</dc:creator>
  <cp:lastModifiedBy>1</cp:lastModifiedBy>
  <cp:revision>46</cp:revision>
  <dcterms:created xsi:type="dcterms:W3CDTF">2016-08-15T08:07:09Z</dcterms:created>
  <dcterms:modified xsi:type="dcterms:W3CDTF">2016-08-26T07:56:41Z</dcterms:modified>
</cp:coreProperties>
</file>